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2"/>
  </p:sldMasterIdLst>
  <p:notesMasterIdLst>
    <p:notesMasterId r:id="rId54"/>
  </p:notesMasterIdLst>
  <p:handoutMasterIdLst>
    <p:handoutMasterId r:id="rId55"/>
  </p:handoutMasterIdLst>
  <p:sldIdLst>
    <p:sldId id="394" r:id="rId3"/>
    <p:sldId id="466" r:id="rId4"/>
    <p:sldId id="547" r:id="rId5"/>
    <p:sldId id="506" r:id="rId6"/>
    <p:sldId id="507" r:id="rId7"/>
    <p:sldId id="508" r:id="rId8"/>
    <p:sldId id="509" r:id="rId9"/>
    <p:sldId id="510" r:id="rId10"/>
    <p:sldId id="530" r:id="rId11"/>
    <p:sldId id="544" r:id="rId12"/>
    <p:sldId id="529" r:id="rId13"/>
    <p:sldId id="511" r:id="rId14"/>
    <p:sldId id="531" r:id="rId15"/>
    <p:sldId id="512" r:id="rId16"/>
    <p:sldId id="513" r:id="rId17"/>
    <p:sldId id="556" r:id="rId18"/>
    <p:sldId id="514" r:id="rId19"/>
    <p:sldId id="526" r:id="rId20"/>
    <p:sldId id="525" r:id="rId21"/>
    <p:sldId id="532" r:id="rId22"/>
    <p:sldId id="539" r:id="rId23"/>
    <p:sldId id="527" r:id="rId24"/>
    <p:sldId id="528" r:id="rId25"/>
    <p:sldId id="533" r:id="rId26"/>
    <p:sldId id="534" r:id="rId27"/>
    <p:sldId id="537" r:id="rId28"/>
    <p:sldId id="536" r:id="rId29"/>
    <p:sldId id="538" r:id="rId30"/>
    <p:sldId id="535" r:id="rId31"/>
    <p:sldId id="515" r:id="rId32"/>
    <p:sldId id="516" r:id="rId33"/>
    <p:sldId id="517" r:id="rId34"/>
    <p:sldId id="518" r:id="rId35"/>
    <p:sldId id="519" r:id="rId36"/>
    <p:sldId id="520" r:id="rId37"/>
    <p:sldId id="521" r:id="rId38"/>
    <p:sldId id="522" r:id="rId39"/>
    <p:sldId id="523" r:id="rId40"/>
    <p:sldId id="524" r:id="rId41"/>
    <p:sldId id="540" r:id="rId42"/>
    <p:sldId id="541" r:id="rId43"/>
    <p:sldId id="542" r:id="rId44"/>
    <p:sldId id="543" r:id="rId45"/>
    <p:sldId id="548" r:id="rId46"/>
    <p:sldId id="549" r:id="rId47"/>
    <p:sldId id="555" r:id="rId48"/>
    <p:sldId id="550" r:id="rId49"/>
    <p:sldId id="551" r:id="rId50"/>
    <p:sldId id="552" r:id="rId51"/>
    <p:sldId id="553" r:id="rId52"/>
    <p:sldId id="554" r:id="rId5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1CE0663-FF9A-432D-BC38-4D3F108A7811}">
          <p14:sldIdLst>
            <p14:sldId id="394"/>
            <p14:sldId id="466"/>
            <p14:sldId id="547"/>
          </p14:sldIdLst>
        </p14:section>
        <p14:section name="HTTP Overview" id="{8183B54C-EAA7-435F-84CB-160350379B5D}">
          <p14:sldIdLst>
            <p14:sldId id="506"/>
            <p14:sldId id="507"/>
            <p14:sldId id="508"/>
            <p14:sldId id="509"/>
            <p14:sldId id="510"/>
            <p14:sldId id="530"/>
            <p14:sldId id="544"/>
          </p14:sldIdLst>
        </p14:section>
        <p14:section name="HTTP Developer Tools" id="{05660241-9297-41B2-A404-67FF896EBB71}">
          <p14:sldIdLst>
            <p14:sldId id="529"/>
            <p14:sldId id="511"/>
            <p14:sldId id="531"/>
            <p14:sldId id="512"/>
          </p14:sldIdLst>
        </p14:section>
        <p14:section name="REST and RESTful Services" id="{37032C8E-1C9C-4728-9E5A-1A589A3F2FAE}">
          <p14:sldIdLst>
            <p14:sldId id="513"/>
            <p14:sldId id="556"/>
            <p14:sldId id="514"/>
          </p14:sldIdLst>
        </p14:section>
        <p14:section name="GitHub API" id="{05027F8A-F21F-4B6D-87E4-681E010ED5AB}">
          <p14:sldIdLst>
            <p14:sldId id="526"/>
            <p14:sldId id="525"/>
            <p14:sldId id="532"/>
            <p14:sldId id="539"/>
          </p14:sldIdLst>
        </p14:section>
        <p14:section name="Firebase" id="{525C6100-44AD-4203-B5F4-186A531C1FD0}">
          <p14:sldIdLst>
            <p14:sldId id="527"/>
            <p14:sldId id="528"/>
            <p14:sldId id="533"/>
            <p14:sldId id="534"/>
            <p14:sldId id="537"/>
            <p14:sldId id="536"/>
            <p14:sldId id="538"/>
          </p14:sldIdLst>
        </p14:section>
        <p14:section name="Kinvey" id="{2894B70C-7717-40CB-9158-B206F25451E2}">
          <p14:sldIdLst>
            <p14:sldId id="535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40"/>
            <p14:sldId id="541"/>
            <p14:sldId id="542"/>
            <p14:sldId id="543"/>
          </p14:sldIdLst>
        </p14:section>
        <p14:section name="Conclusion" id="{8FBD8AD9-4FBB-4D4B-8026-071DED166040}">
          <p14:sldIdLst>
            <p14:sldId id="548"/>
            <p14:sldId id="549"/>
            <p14:sldId id="555"/>
            <p14:sldId id="550"/>
            <p14:sldId id="551"/>
            <p14:sldId id="552"/>
            <p14:sldId id="553"/>
            <p14:sldId id="5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E85C0E"/>
    <a:srgbClr val="F8DC9E"/>
    <a:srgbClr val="FBEEDC"/>
    <a:srgbClr val="FBEEC9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5280" autoAdjust="0"/>
  </p:normalViewPr>
  <p:slideViewPr>
    <p:cSldViewPr>
      <p:cViewPr>
        <p:scale>
          <a:sx n="104" d="100"/>
          <a:sy n="104" d="100"/>
        </p:scale>
        <p:origin x="82" y="435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11/19/2018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144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25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23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43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46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545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371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90323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55181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808"/>
            <a:ext cx="2950749" cy="39542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604"/>
            <a:ext cx="2950749" cy="3631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855"/>
            <a:ext cx="2950749" cy="52468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111"/>
            <a:ext cx="2950749" cy="46005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4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11/19/2018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22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11/19/2018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3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11/19/2018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5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9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63160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11/19/2018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5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11/19/2018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59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34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11/19/2018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35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11/19/2018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9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11/19/2018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pic>
        <p:nvPicPr>
          <p:cNvPr id="12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629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19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11/19/2018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0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11/19/2018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11/19/2018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094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62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s://kinvey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www.telerik.com/fiddler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www.getpostman.com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hyperlink" Target="https://en.wikipedia.org/wiki/Representational_state_transfer" TargetMode="Externa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me-service.org/api/posts/17" TargetMode="External"/><Relationship Id="rId2" Type="http://schemas.openxmlformats.org/officeDocument/2006/relationships/hyperlink" Target="http://some-service.org/api/posts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hyperlink" Target="http://myservice.com/api/posts/17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github.com/repos/testnakov/softuniada-2016/commits" TargetMode="External"/><Relationship Id="rId2" Type="http://schemas.openxmlformats.org/officeDocument/2006/relationships/hyperlink" Target="https://api.github.com/users/testnakov/repos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judge.softuni.bg/Contests/356" TargetMode="External"/><Relationship Id="rId5" Type="http://schemas.openxmlformats.org/officeDocument/2006/relationships/hyperlink" Target="https://api.github.com/repos/testnakov/test-nakov-repo/issues/1" TargetMode="External"/><Relationship Id="rId4" Type="http://schemas.openxmlformats.org/officeDocument/2006/relationships/hyperlink" Target="https://api.github.com/repos/testnakov/test-nakov-repo/issu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github.com/repos/testnakov/test-nakov-repo/issues" TargetMode="External"/><Relationship Id="rId2" Type="http://schemas.openxmlformats.org/officeDocument/2006/relationships/hyperlink" Target="https://api.github.com/repos/testnakov/test-nakov-repo/issues/1/labels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judge.softuni.bg/Contests/356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judge.softuni.bg/Contests/356" TargetMode="Externa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app-fc138.firebaseio.com/.js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judge.softuni.bg/Contests/356" TargetMode="External"/><Relationship Id="rId3" Type="http://schemas.openxmlformats.org/officeDocument/2006/relationships/hyperlink" Target="https://testapp-fc138.firebaseio.com/.json" TargetMode="External"/><Relationship Id="rId7" Type="http://schemas.openxmlformats.org/officeDocument/2006/relationships/hyperlink" Target="https://testapp-fc138.firebaseio.com/books/6.js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testapp-fc138.firebaseio.com/books/1/author.json" TargetMode="External"/><Relationship Id="rId5" Type="http://schemas.openxmlformats.org/officeDocument/2006/relationships/hyperlink" Target="https://testapp-fc138.firebaseio.com/books/1.json" TargetMode="External"/><Relationship Id="rId4" Type="http://schemas.openxmlformats.org/officeDocument/2006/relationships/hyperlink" Target="https://testapp-fc138.firebaseio.com/books.jso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app-fc138.firebaseio.com/books/7/author.json" TargetMode="External"/><Relationship Id="rId2" Type="http://schemas.openxmlformats.org/officeDocument/2006/relationships/hyperlink" Target="https://testapp-fc138.firebaseio.com/books.json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judge.softuni.bg/Contests/356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kinvey.com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console.kinvey.com/signup" TargetMode="Externa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judge.softuni.bg/Contests/356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baas.kinvey.com/appdata/%7bapp_id%7d/posts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judge.softuni.bg/Contests/356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baas.kinvey.com/appdata/%7bapp_id%7d/posts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judge.softuni.bg/Contests/35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56" TargetMode="External"/><Relationship Id="rId2" Type="http://schemas.openxmlformats.org/officeDocument/2006/relationships/hyperlink" Target="https://baas.kinvey.com/appdata/%7bapp_id%7d/posts/id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56" TargetMode="External"/><Relationship Id="rId2" Type="http://schemas.openxmlformats.org/officeDocument/2006/relationships/hyperlink" Target="https://baas.kinvey.com/appdata/%7bapp_id%7d/posts/id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56" TargetMode="External"/><Relationship Id="rId2" Type="http://schemas.openxmlformats.org/officeDocument/2006/relationships/hyperlink" Target="https://baas.kinvey.com/user/%7bapp_id%7d/login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baas.kinvey.com/user/%7bapp_id%7d/_logout" TargetMode="Externa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2082/js-applications-november-201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106.png"/><Relationship Id="rId26" Type="http://schemas.openxmlformats.org/officeDocument/2006/relationships/image" Target="../media/image39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codexio.bg" TargetMode="External"/><Relationship Id="rId12" Type="http://schemas.openxmlformats.org/officeDocument/2006/relationships/image" Target="../media/image103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5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1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109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110.png"/><Relationship Id="rId10" Type="http://schemas.openxmlformats.org/officeDocument/2006/relationships/image" Target="../media/image102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100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104.png"/><Relationship Id="rId22" Type="http://schemas.openxmlformats.org/officeDocument/2006/relationships/image" Target="../media/image108.png"/><Relationship Id="rId27" Type="http://schemas.openxmlformats.org/officeDocument/2006/relationships/hyperlink" Target="http://smartit.bg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111.jpe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115.gif"/><Relationship Id="rId5" Type="http://schemas.openxmlformats.org/officeDocument/2006/relationships/image" Target="../media/image112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codexio.bg" TargetMode="External"/><Relationship Id="rId9" Type="http://schemas.openxmlformats.org/officeDocument/2006/relationships/image" Target="../media/image1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1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6686" y="1303142"/>
            <a:ext cx="11142726" cy="88265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HTTP, RESTful Web Services, HTTP and REST Tools: Postman, Fiddler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 Services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8641602" y="6340279"/>
            <a:ext cx="2950749" cy="351754"/>
          </a:xfrm>
        </p:spPr>
        <p:txBody>
          <a:bodyPr/>
          <a:lstStyle/>
          <a:p>
            <a:r>
              <a:rPr lang="en-GB" sz="1800" dirty="0">
                <a:hlinkClick r:id="rId3"/>
              </a:rPr>
              <a:t>http</a:t>
            </a:r>
            <a:r>
              <a:rPr lang="en-GB" sz="1800" dirty="0">
                <a:solidFill>
                  <a:schemeClr val="bg1"/>
                </a:solidFill>
                <a:hlinkClick r:id="rId3"/>
              </a:rPr>
              <a:t>://softuni.bg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70972" y="5017687"/>
            <a:ext cx="2950749" cy="382788"/>
          </a:xfrm>
        </p:spPr>
        <p:txBody>
          <a:bodyPr/>
          <a:lstStyle/>
          <a:p>
            <a:r>
              <a:rPr lang="en-US" sz="2000" dirty="0" err="1"/>
              <a:t>SoftUni</a:t>
            </a:r>
            <a:r>
              <a:rPr lang="en-US" sz="2000" dirty="0"/>
              <a:t>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70972" y="5415260"/>
            <a:ext cx="2950749" cy="351754"/>
          </a:xfrm>
        </p:spPr>
        <p:txBody>
          <a:bodyPr/>
          <a:lstStyle/>
          <a:p>
            <a:r>
              <a:rPr lang="en-GB" sz="1800" dirty="0"/>
              <a:t>Technical Trainers</a:t>
            </a:r>
          </a:p>
        </p:txBody>
      </p:sp>
      <p:pic>
        <p:nvPicPr>
          <p:cNvPr id="17" name="Picture 16" descr="Enterprise Mobile Backend as a Service | Kinvey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374" y="2195929"/>
            <a:ext cx="2222967" cy="72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83" y="2331874"/>
            <a:ext cx="1914525" cy="19145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9047" y="2893694"/>
            <a:ext cx="2143619" cy="1404555"/>
          </a:xfrm>
          <a:prstGeom prst="roundRect">
            <a:avLst>
              <a:gd name="adj" fmla="val 2622"/>
            </a:avLst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01757" cy="52010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latin typeface="+mj-lt"/>
              </a:rPr>
              <a:t>The 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Content-Type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/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Content-Disposition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>
                <a:latin typeface="+mj-lt"/>
              </a:rPr>
              <a:t>headers specify how the HTTP request / response body should be processed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+mj-lt"/>
              </a:rPr>
              <a:t>Examples: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Content-Type and Disposition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3877" y="3048000"/>
            <a:ext cx="10773992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application/json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73877" y="4533565"/>
            <a:ext cx="10773992" cy="147999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application/pdf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Content-Disposition: attachment; filename="Financial-Report-April-2016.pdf"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987603" y="2738873"/>
            <a:ext cx="4648200" cy="1029473"/>
          </a:xfrm>
          <a:prstGeom prst="wedgeRoundRectCallout">
            <a:avLst>
              <a:gd name="adj1" fmla="val -59824"/>
              <a:gd name="adj2" fmla="val 580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UTF-8 encoded HTML page. Will be shown in the browser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637212" y="5501232"/>
            <a:ext cx="6008140" cy="1032512"/>
          </a:xfrm>
          <a:prstGeom prst="wedgeRoundRectCallout">
            <a:avLst>
              <a:gd name="adj1" fmla="val -57262"/>
              <a:gd name="adj2" fmla="val -384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This will download a PDF file named </a:t>
            </a:r>
            <a:r>
              <a:rPr lang="en-US" b="1" noProof="1">
                <a:solidFill>
                  <a:schemeClr val="bg1"/>
                </a:solidFill>
              </a:rPr>
              <a:t>Financial-Report-April-2016.pdf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73877" y="3819395"/>
            <a:ext cx="10773992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; charset=utf-8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503612" y="2305658"/>
            <a:ext cx="3276600" cy="570044"/>
          </a:xfrm>
          <a:prstGeom prst="wedgeRoundRectCallout">
            <a:avLst>
              <a:gd name="adj1" fmla="val -61902"/>
              <a:gd name="adj2" fmla="val 614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JSON-encoded data</a:t>
            </a:r>
          </a:p>
        </p:txBody>
      </p:sp>
    </p:spTree>
    <p:extLst>
      <p:ext uri="{BB962C8B-B14F-4D97-AF65-F5344CB8AC3E}">
        <p14:creationId xmlns:p14="http://schemas.microsoft.com/office/powerpoint/2010/main" val="233658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Developer Tools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Chrome Dev Tools, Fiddler, Postman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412" y="2676525"/>
            <a:ext cx="2449050" cy="1604681"/>
          </a:xfrm>
          <a:prstGeom prst="roundRect">
            <a:avLst>
              <a:gd name="adj" fmla="val 2622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50" y="877540"/>
            <a:ext cx="1914525" cy="1914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812" y="2792065"/>
            <a:ext cx="3429000" cy="1299929"/>
          </a:xfrm>
          <a:prstGeom prst="roundRect">
            <a:avLst>
              <a:gd name="adj" fmla="val 1243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92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Developer Tools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89312" y="6029980"/>
            <a:ext cx="541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hlinkClick r:id="rId2"/>
              </a:rPr>
              <a:t>Chrome Developer Tools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12" y="1185776"/>
            <a:ext cx="9448800" cy="48442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730" y="1524000"/>
            <a:ext cx="4009670" cy="1526524"/>
          </a:xfrm>
          <a:prstGeom prst="roundRect">
            <a:avLst>
              <a:gd name="adj" fmla="val 1243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76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Fiddler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37908" y="6106180"/>
            <a:ext cx="5513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hlinkClick r:id="rId2"/>
              </a:rPr>
              <a:t>Fiddler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1" y="1220140"/>
            <a:ext cx="9144000" cy="4905374"/>
          </a:xfrm>
          <a:prstGeom prst="rect">
            <a:avLst/>
          </a:prstGeom>
        </p:spPr>
      </p:pic>
      <p:pic>
        <p:nvPicPr>
          <p:cNvPr id="3074" name="Picture 2" descr="https://upload.wikimedia.org/wikipedia/en/b/b7/Fiddler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330" y="3505200"/>
            <a:ext cx="3400425" cy="10668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53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Tools for Developers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64132" y="6040694"/>
            <a:ext cx="8460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hlinkClick r:id="rId2"/>
              </a:rPr>
              <a:t>Postman REST Client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425" y="1269496"/>
            <a:ext cx="8326360" cy="4748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927" y="4476344"/>
            <a:ext cx="2833885" cy="1031219"/>
          </a:xfrm>
          <a:prstGeom prst="roundRect">
            <a:avLst>
              <a:gd name="adj" fmla="val 122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38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Re</a:t>
            </a:r>
            <a:r>
              <a:rPr lang="en-US" sz="3200" dirty="0"/>
              <a:t>presentational </a:t>
            </a:r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en-US" sz="3200" dirty="0"/>
              <a:t>tate </a:t>
            </a:r>
            <a:r>
              <a:rPr lang="en-US" sz="3200" b="1" dirty="0">
                <a:solidFill>
                  <a:schemeClr val="bg1"/>
                </a:solidFill>
              </a:rPr>
              <a:t>T</a:t>
            </a:r>
            <a:r>
              <a:rPr lang="en-US" sz="3200" dirty="0"/>
              <a:t>ransfer (</a:t>
            </a:r>
            <a:r>
              <a:rPr lang="en-US" sz="3200" b="1" dirty="0">
                <a:solidFill>
                  <a:schemeClr val="bg1"/>
                </a:solidFill>
                <a:hlinkClick r:id="rId2"/>
              </a:rPr>
              <a:t>REST</a:t>
            </a:r>
            <a:r>
              <a:rPr lang="en-US" sz="3200" dirty="0"/>
              <a:t>)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Architecture for client-server communication over HTTP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Resources have URI (address)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Can be created / retrieved /</a:t>
            </a:r>
            <a:br>
              <a:rPr lang="en-US" sz="3200" dirty="0"/>
            </a:br>
            <a:r>
              <a:rPr lang="en-US" sz="3200" dirty="0"/>
              <a:t>modified / deleted / etc.</a:t>
            </a:r>
          </a:p>
          <a:p>
            <a:r>
              <a:rPr lang="en-US" sz="3200" dirty="0"/>
              <a:t>RESTful API / RESTful Service</a:t>
            </a:r>
          </a:p>
          <a:p>
            <a:pPr lvl="1"/>
            <a:r>
              <a:rPr lang="en-US" sz="3200" dirty="0"/>
              <a:t>Provides access to server-side</a:t>
            </a:r>
            <a:br>
              <a:rPr lang="en-US" sz="3200" dirty="0"/>
            </a:br>
            <a:r>
              <a:rPr lang="en-US" sz="3200" dirty="0"/>
              <a:t>resources via HTTP and REST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RESTful Services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http://ragavanr.files.wordpress.com/2011/02/rest-web-servic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2704" y="2625332"/>
            <a:ext cx="5368108" cy="369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36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5599259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dirty="0"/>
              <a:t>Client–server architecture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Statelessness</a:t>
            </a:r>
          </a:p>
          <a:p>
            <a:pPr>
              <a:buClr>
                <a:schemeClr val="tx1"/>
              </a:buClr>
            </a:pPr>
            <a:r>
              <a:rPr lang="en-US" sz="3200" dirty="0" err="1"/>
              <a:t>Cacheability</a:t>
            </a: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dirty="0"/>
              <a:t>Layered system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Code on demand (optional)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 </a:t>
            </a:r>
            <a:r>
              <a:rPr lang="en-US" sz="4000" dirty="0"/>
              <a:t>Architectural constraints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9E53C7-7FAF-44EB-8647-AFF2938504D0}"/>
              </a:ext>
            </a:extLst>
          </p:cNvPr>
          <p:cNvSpPr txBox="1">
            <a:spLocks/>
          </p:cNvSpPr>
          <p:nvPr/>
        </p:nvSpPr>
        <p:spPr>
          <a:xfrm>
            <a:off x="5795907" y="1295400"/>
            <a:ext cx="5599259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778" indent="-45677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200" dirty="0"/>
              <a:t>Uniform interface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Resource identification in </a:t>
            </a:r>
            <a:br>
              <a:rPr lang="en-US" sz="3000" dirty="0"/>
            </a:br>
            <a:r>
              <a:rPr lang="en-US" sz="3000" dirty="0"/>
              <a:t>requests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Resource manipulation </a:t>
            </a:r>
            <a:br>
              <a:rPr lang="en-US" sz="3000" dirty="0"/>
            </a:br>
            <a:r>
              <a:rPr lang="en-US" sz="3000" dirty="0"/>
              <a:t>through representations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Self-descriptive messages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Hypermedia as the engine </a:t>
            </a:r>
            <a:br>
              <a:rPr lang="en-US" sz="3000" dirty="0"/>
            </a:br>
            <a:r>
              <a:rPr lang="en-US" sz="3000" dirty="0"/>
              <a:t>of application state </a:t>
            </a:r>
            <a:br>
              <a:rPr lang="en-US" sz="3000" dirty="0"/>
            </a:br>
            <a:r>
              <a:rPr lang="en-US" sz="3000" dirty="0"/>
              <a:t>(HATEOAS)</a:t>
            </a:r>
          </a:p>
        </p:txBody>
      </p:sp>
    </p:spTree>
    <p:extLst>
      <p:ext uri="{BB962C8B-B14F-4D97-AF65-F5344CB8AC3E}">
        <p14:creationId xmlns:p14="http://schemas.microsoft.com/office/powerpoint/2010/main" val="66852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Create a new post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POST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hlinkClick r:id="rId2"/>
              </a:rPr>
              <a:t>http://some-service.org/api/posts</a:t>
            </a:r>
            <a:endParaRPr lang="en-US" sz="32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200" dirty="0"/>
              <a:t>Get all posts / specific post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hlinkClick r:id="rId2"/>
              </a:rPr>
              <a:t>http://some-service.org/api/posts</a:t>
            </a:r>
            <a:r>
              <a:rPr lang="en-US" sz="3200" b="1" dirty="0"/>
              <a:t> 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hlinkClick r:id="rId3"/>
              </a:rPr>
              <a:t>http://some-service.org/api/posts/17</a:t>
            </a:r>
            <a:endParaRPr lang="en-US" sz="32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200" dirty="0"/>
              <a:t>Delete existing post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DELETE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hlinkClick r:id="rId3"/>
              </a:rPr>
              <a:t>http://some-service.org/api/posts/17</a:t>
            </a:r>
            <a:endParaRPr lang="en-US" sz="3200" b="1" dirty="0">
              <a:solidFill>
                <a:schemeClr val="bg1"/>
              </a:solidFill>
              <a:hlinkClick r:id="rId4"/>
            </a:endParaRPr>
          </a:p>
          <a:p>
            <a:pPr>
              <a:lnSpc>
                <a:spcPct val="90000"/>
              </a:lnSpc>
            </a:pPr>
            <a:r>
              <a:rPr lang="en-US" sz="3200" dirty="0"/>
              <a:t>Replace / modify existing post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PUT</a:t>
            </a:r>
            <a:r>
              <a:rPr lang="en-US" sz="3200" dirty="0">
                <a:solidFill>
                  <a:schemeClr val="bg1"/>
                </a:solidFill>
              </a:rPr>
              <a:t> / </a:t>
            </a:r>
            <a:r>
              <a:rPr lang="en-US" sz="3200" b="1" dirty="0">
                <a:solidFill>
                  <a:schemeClr val="bg1"/>
                </a:solidFill>
              </a:rPr>
              <a:t>PATCH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hlinkClick r:id="rId3"/>
              </a:rPr>
              <a:t>http://some-service.org/api/posts/17</a:t>
            </a:r>
            <a:endParaRPr lang="en-US" sz="32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RESTful Services –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6" descr="https://spinspire.com/sites/spinspire.com/files/field/image/rest_api_256x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2799059"/>
            <a:ext cx="2209798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2009" y="1313210"/>
            <a:ext cx="3633728" cy="1273128"/>
          </a:xfrm>
          <a:prstGeom prst="roundRect">
            <a:avLst>
              <a:gd name="adj" fmla="val 5736"/>
            </a:avLst>
          </a:prstGeom>
        </p:spPr>
      </p:pic>
    </p:spTree>
    <p:extLst>
      <p:ext uri="{BB962C8B-B14F-4D97-AF65-F5344CB8AC3E}">
        <p14:creationId xmlns:p14="http://schemas.microsoft.com/office/powerpoint/2010/main" val="189547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GitHub REST API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Accessing GitHub through HTTP</a:t>
            </a:r>
          </a:p>
        </p:txBody>
      </p:sp>
      <p:pic>
        <p:nvPicPr>
          <p:cNvPr id="6146" name="Picture 2" descr="Image result for github a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1752600"/>
            <a:ext cx="3011805" cy="1760859"/>
          </a:xfrm>
          <a:prstGeom prst="roundRect">
            <a:avLst>
              <a:gd name="adj" fmla="val 836"/>
            </a:avLst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0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List user's all public repositories:</a:t>
            </a:r>
          </a:p>
          <a:p>
            <a:endParaRPr lang="en-US" sz="3200" dirty="0"/>
          </a:p>
          <a:p>
            <a:r>
              <a:rPr lang="en-US" sz="3200" dirty="0"/>
              <a:t>Get all commits from a public repository: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Get all issues / issue #1 from a public repository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API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851948" y="1802975"/>
            <a:ext cx="10252800" cy="587441"/>
            <a:chOff x="869948" y="1895724"/>
            <a:chExt cx="10253664" cy="587441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2"/>
                </a:rPr>
                <a:t>https://api.github.com/users/testnakov/repos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62748" y="3100723"/>
            <a:ext cx="10242000" cy="972004"/>
            <a:chOff x="877513" y="3307021"/>
            <a:chExt cx="10242000" cy="972004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877513" y="3307021"/>
              <a:ext cx="1069200" cy="972000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1946713" y="3307025"/>
              <a:ext cx="9172800" cy="972000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3"/>
                </a:rPr>
                <a:t>https://api.github.com/repos/testnakov/softuniada-2016/commits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62748" y="4905903"/>
            <a:ext cx="10242000" cy="1116000"/>
            <a:chOff x="863612" y="5168286"/>
            <a:chExt cx="10260000" cy="1116000"/>
          </a:xfrm>
        </p:grpSpPr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863612" y="5168286"/>
              <a:ext cx="1116000" cy="1116000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6" name="Rectangle 3"/>
            <p:cNvSpPr>
              <a:spLocks noChangeArrowheads="1"/>
            </p:cNvSpPr>
            <p:nvPr/>
          </p:nvSpPr>
          <p:spPr bwMode="auto">
            <a:xfrm>
              <a:off x="1979612" y="5168288"/>
              <a:ext cx="9144000" cy="111066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4"/>
                </a:rPr>
                <a:t>/repos/testnakov/test-nakov-repo/issues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5"/>
                </a:rPr>
                <a:t>/repos/testnakov/test-nakov-repo/issues/1</a:t>
              </a: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98469" y="620502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6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05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200" dirty="0"/>
              <a:t>The HTTP Protocol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200" dirty="0"/>
              <a:t>HTTP Developer Tools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200" dirty="0"/>
              <a:t>REST and RESTful Services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200" dirty="0"/>
              <a:t>Accessing the GitHub API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200" dirty="0"/>
              <a:t>Using Firebase BaaS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200" dirty="0"/>
              <a:t>Using </a:t>
            </a:r>
            <a:r>
              <a:rPr lang="en-US" sz="3200" noProof="1"/>
              <a:t>Kinvey</a:t>
            </a:r>
            <a:r>
              <a:rPr lang="en-US" sz="3200" dirty="0"/>
              <a:t> </a:t>
            </a:r>
            <a:r>
              <a:rPr lang="en-US" sz="3200" noProof="1"/>
              <a:t>mBaaS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Get all labels for certain issue from a public repository: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3200" dirty="0"/>
              <a:t>Create a new issue to certain repository (with authentication)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API 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60412" y="1731074"/>
            <a:ext cx="11049000" cy="957600"/>
            <a:chOff x="531812" y="1895718"/>
            <a:chExt cx="10591800" cy="957600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531812" y="1895718"/>
              <a:ext cx="1600200" cy="957600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2132012" y="1895724"/>
              <a:ext cx="8991600" cy="956773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2"/>
                </a:rPr>
                <a:t>https://api.github.com/repos/testnakov/test-nakov-repo/issues/1/labels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50089" y="3222808"/>
            <a:ext cx="11059323" cy="2778893"/>
            <a:chOff x="750089" y="3711896"/>
            <a:chExt cx="11059323" cy="2778893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760412" y="3711896"/>
              <a:ext cx="1658988" cy="957600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2419399" y="3711905"/>
              <a:ext cx="9390013" cy="956773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3"/>
                </a:rPr>
                <a:t>https://api.github.com/repos/testnakov/test-nakov-repo/issues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2419399" y="4720307"/>
              <a:ext cx="9390013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Authorization: Basic base64(user:pass)</a:t>
              </a:r>
            </a:p>
          </p:txBody>
        </p:sp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760412" y="4720307"/>
              <a:ext cx="1658988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Headers</a:t>
              </a:r>
            </a:p>
          </p:txBody>
        </p:sp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2409076" y="5378389"/>
              <a:ext cx="9400336" cy="111066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{"title":"Found a bug",</a:t>
              </a:r>
            </a:p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"body": "I'm having a problem with this."}</a:t>
              </a:r>
            </a:p>
          </p:txBody>
        </p:sp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750089" y="5378389"/>
              <a:ext cx="1658987" cy="1112400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Body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2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Submit the result of your request (the returned HTTP response)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Problems to the Judge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632" y="1828800"/>
            <a:ext cx="7681559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Real-Time Cloud DB and App Platform by Google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12" y="2057400"/>
            <a:ext cx="3643308" cy="1219200"/>
          </a:xfrm>
          <a:prstGeom prst="roundRect">
            <a:avLst>
              <a:gd name="adj" fmla="val 886"/>
            </a:avLst>
          </a:prstGeom>
        </p:spPr>
      </p:pic>
    </p:spTree>
    <p:extLst>
      <p:ext uri="{BB962C8B-B14F-4D97-AF65-F5344CB8AC3E}">
        <p14:creationId xmlns:p14="http://schemas.microsoft.com/office/powerpoint/2010/main" val="313973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Firebase is a cloud-based DB, storage and app platform (BaaS)</a:t>
            </a:r>
          </a:p>
          <a:p>
            <a:pPr lvl="1"/>
            <a:r>
              <a:rPr lang="en-US" sz="3200" dirty="0"/>
              <a:t>REST API, JSON-based document DB, free and paid plans</a:t>
            </a:r>
          </a:p>
          <a:p>
            <a:r>
              <a:rPr lang="en-US" sz="3200" dirty="0"/>
              <a:t>Register at </a:t>
            </a:r>
            <a:r>
              <a:rPr lang="en-US" sz="3200" b="1" dirty="0">
                <a:solidFill>
                  <a:schemeClr val="bg1"/>
                </a:solidFill>
                <a:hlinkClick r:id="rId2"/>
              </a:rPr>
              <a:t>https://console.firebase.google.com</a:t>
            </a:r>
            <a:endParaRPr lang="en-US" sz="3200" b="1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3200" dirty="0"/>
              <a:t>Create a new project and</a:t>
            </a:r>
            <a:r>
              <a:rPr lang="bg-BG" sz="3200" dirty="0"/>
              <a:t> </a:t>
            </a:r>
            <a:r>
              <a:rPr lang="en-US" sz="3200" dirty="0"/>
              <a:t>play with 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548" y="3796658"/>
            <a:ext cx="5181600" cy="26196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812" y="4247866"/>
            <a:ext cx="2282000" cy="21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2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– Put Some Data in the DB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264" y="1173858"/>
            <a:ext cx="8462294" cy="52269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99012" y="2819400"/>
            <a:ext cx="2286000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407644" y="2121056"/>
            <a:ext cx="3086912" cy="584856"/>
          </a:xfrm>
          <a:prstGeom prst="wedgeRoundRectCallout">
            <a:avLst>
              <a:gd name="adj1" fmla="val -62958"/>
              <a:gd name="adj2" fmla="val 6161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This is your DB URL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655700" y="3562756"/>
            <a:ext cx="3848912" cy="990600"/>
          </a:xfrm>
          <a:prstGeom prst="wedgeRoundRectCallout">
            <a:avLst>
              <a:gd name="adj1" fmla="val -60082"/>
              <a:gd name="adj2" fmla="val 355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The data is a </a:t>
            </a:r>
            <a:r>
              <a:rPr lang="en-US" b="1" noProof="1">
                <a:solidFill>
                  <a:schemeClr val="bg1"/>
                </a:solidFill>
              </a:rPr>
              <a:t>hierarchical</a:t>
            </a:r>
            <a:r>
              <a:rPr lang="en-US" b="1" noProof="1">
                <a:solidFill>
                  <a:srgbClr val="FFFFFF"/>
                </a:solidFill>
              </a:rPr>
              <a:t> key-value structure (tree)</a:t>
            </a:r>
          </a:p>
        </p:txBody>
      </p:sp>
    </p:spTree>
    <p:extLst>
      <p:ext uri="{BB962C8B-B14F-4D97-AF65-F5344CB8AC3E}">
        <p14:creationId xmlns:p14="http://schemas.microsoft.com/office/powerpoint/2010/main" val="78459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200" dirty="0"/>
              <a:t>Enable unauthorized access</a:t>
            </a:r>
            <a:endParaRPr lang="bg-BG" sz="32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3200" dirty="0"/>
              <a:t> to your DB</a:t>
            </a:r>
          </a:p>
          <a:p>
            <a:pPr lvl="1">
              <a:lnSpc>
                <a:spcPct val="80000"/>
              </a:lnSpc>
            </a:pPr>
            <a:r>
              <a:rPr lang="en-US" sz="3200" dirty="0"/>
              <a:t>For educational </a:t>
            </a:r>
            <a:endParaRPr lang="bg-BG" sz="3200" dirty="0"/>
          </a:p>
          <a:p>
            <a:pPr marL="609036" lvl="1" indent="0">
              <a:lnSpc>
                <a:spcPct val="80000"/>
              </a:lnSpc>
              <a:buNone/>
            </a:pPr>
            <a:r>
              <a:rPr lang="en-US" sz="3200" dirty="0"/>
              <a:t>purposes only!</a:t>
            </a:r>
          </a:p>
          <a:p>
            <a:pPr lvl="1">
              <a:lnSpc>
                <a:spcPct val="80000"/>
              </a:lnSpc>
            </a:pPr>
            <a:r>
              <a:rPr lang="en-US" sz="3200" dirty="0"/>
              <a:t>This is a security hole,</a:t>
            </a:r>
            <a:endParaRPr lang="bg-BG" sz="3200" dirty="0"/>
          </a:p>
          <a:p>
            <a:pPr marL="609036" lvl="1" indent="0">
              <a:lnSpc>
                <a:spcPct val="80000"/>
              </a:lnSpc>
              <a:buNone/>
            </a:pPr>
            <a:r>
              <a:rPr lang="en-US" sz="3200" dirty="0"/>
              <a:t> don't do it in real apps</a:t>
            </a:r>
          </a:p>
          <a:p>
            <a:pPr>
              <a:lnSpc>
                <a:spcPct val="80000"/>
              </a:lnSpc>
            </a:pPr>
            <a:r>
              <a:rPr lang="en-US" sz="3200" dirty="0"/>
              <a:t>Access your data through </a:t>
            </a:r>
            <a:endParaRPr lang="bg-BG" sz="32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3200" dirty="0"/>
              <a:t>the REST API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REST API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97" y="1196119"/>
            <a:ext cx="5929103" cy="4204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98548" y="5904688"/>
            <a:ext cx="10253664" cy="587441"/>
            <a:chOff x="869948" y="1895724"/>
            <a:chExt cx="10253664" cy="587441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3"/>
                </a:rPr>
                <a:t>https://testapp-fc138.firebaseio.com/.json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8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Firebase REST API with Postman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87" y="1219258"/>
            <a:ext cx="8547850" cy="5152516"/>
          </a:xfrm>
          <a:prstGeom prst="rect">
            <a:avLst/>
          </a:prstGeom>
        </p:spPr>
      </p:pic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466012" y="1752600"/>
            <a:ext cx="3074181" cy="961416"/>
          </a:xfrm>
          <a:prstGeom prst="wedgeRoundRectCallout">
            <a:avLst>
              <a:gd name="adj1" fmla="val -70044"/>
              <a:gd name="adj2" fmla="val 454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Append </a:t>
            </a:r>
            <a:r>
              <a:rPr lang="en-US" b="1" noProof="1">
                <a:solidFill>
                  <a:schemeClr val="bg1"/>
                </a:solidFill>
              </a:rPr>
              <a:t>.json </a:t>
            </a:r>
            <a:r>
              <a:rPr lang="en-US" b="1" noProof="1">
                <a:solidFill>
                  <a:srgbClr val="FFFFFF"/>
                </a:solidFill>
              </a:rPr>
              <a:t>to your DB object URL</a:t>
            </a:r>
          </a:p>
        </p:txBody>
      </p:sp>
    </p:spTree>
    <p:extLst>
      <p:ext uri="{BB962C8B-B14F-4D97-AF65-F5344CB8AC3E}">
        <p14:creationId xmlns:p14="http://schemas.microsoft.com/office/powerpoint/2010/main" val="55876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REST API – CRUD Operations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894945" y="1247183"/>
            <a:ext cx="9809081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hlinkClick r:id="rId3"/>
              </a:rPr>
              <a:t>https://testapp-fc138.firebaseio.com/.json</a:t>
            </a:r>
            <a:endParaRPr lang="en-US" b="1" noProof="1">
              <a:solidFill>
                <a:schemeClr val="tx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65338" y="1944262"/>
            <a:ext cx="11238688" cy="587441"/>
            <a:chOff x="646937" y="1895724"/>
            <a:chExt cx="10476675" cy="587441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646937" y="1895724"/>
              <a:ext cx="133267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4"/>
                </a:rPr>
                <a:t>https://testapp-fc138.firebaseio.com/books.json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5338" y="2706262"/>
            <a:ext cx="11238688" cy="587441"/>
            <a:chOff x="646937" y="1895724"/>
            <a:chExt cx="10476675" cy="587441"/>
          </a:xfrm>
        </p:grpSpPr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646937" y="1895724"/>
              <a:ext cx="133267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5"/>
                </a:rPr>
                <a:t>https://testapp-fc138.firebaseio.com/books/1.json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9546" y="3447991"/>
            <a:ext cx="11244480" cy="587442"/>
            <a:chOff x="646937" y="1895723"/>
            <a:chExt cx="10476675" cy="587442"/>
          </a:xfrm>
        </p:grpSpPr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646937" y="1895724"/>
              <a:ext cx="133267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6" name="Rectangle 3"/>
            <p:cNvSpPr>
              <a:spLocks noChangeArrowheads="1"/>
            </p:cNvSpPr>
            <p:nvPr/>
          </p:nvSpPr>
          <p:spPr bwMode="auto">
            <a:xfrm>
              <a:off x="1979612" y="1895723"/>
              <a:ext cx="9144000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6"/>
                </a:rPr>
                <a:t>https://testapp-fc138.firebaseio.com/books/1/author.json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2865" y="4191000"/>
            <a:ext cx="11231163" cy="1173603"/>
            <a:chOff x="537293" y="3694093"/>
            <a:chExt cx="10814919" cy="1173603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537293" y="3694093"/>
              <a:ext cx="1369377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1906670" y="3694093"/>
              <a:ext cx="9445542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4"/>
                </a:rPr>
                <a:t>https://testapp-fc138.firebaseio.com/books.json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Rectangle 3"/>
            <p:cNvSpPr>
              <a:spLocks noChangeArrowheads="1"/>
            </p:cNvSpPr>
            <p:nvPr/>
          </p:nvSpPr>
          <p:spPr bwMode="auto">
            <a:xfrm>
              <a:off x="537687" y="4280255"/>
              <a:ext cx="1369299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Body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65339" y="5539163"/>
            <a:ext cx="11247544" cy="587441"/>
            <a:chOff x="530046" y="3694093"/>
            <a:chExt cx="10822166" cy="587441"/>
          </a:xfrm>
        </p:grpSpPr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sp>
          <p:nvSpPr>
            <p:cNvPr id="26" name="Rectangle 3"/>
            <p:cNvSpPr>
              <a:spLocks noChangeArrowheads="1"/>
            </p:cNvSpPr>
            <p:nvPr/>
          </p:nvSpPr>
          <p:spPr bwMode="auto">
            <a:xfrm>
              <a:off x="1906670" y="3694093"/>
              <a:ext cx="9445542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7"/>
                </a:rPr>
                <a:t>https://testapp-fc138.firebaseio.com/books/6.json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8"/>
              </a:rPr>
              <a:t>https://judge.softuni.bg/Contests/356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459546" y="1247182"/>
            <a:ext cx="1429607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algn="ctr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GET</a:t>
            </a: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1895684" y="4777161"/>
            <a:ext cx="9809081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{"title":"New title", "author":"New author"}</a:t>
            </a:r>
          </a:p>
        </p:txBody>
      </p:sp>
    </p:spTree>
    <p:extLst>
      <p:ext uri="{BB962C8B-B14F-4D97-AF65-F5344CB8AC3E}">
        <p14:creationId xmlns:p14="http://schemas.microsoft.com/office/powerpoint/2010/main" val="206797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REST API – CRUD Operations 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65339" y="1219200"/>
            <a:ext cx="11238688" cy="1163734"/>
            <a:chOff x="530046" y="3694093"/>
            <a:chExt cx="10822166" cy="1163734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PUT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906670" y="3694093"/>
              <a:ext cx="9445542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2"/>
                </a:rPr>
                <a:t>https://testapp-fc138.firebaseio.com/books/7.json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1906670" y="4270386"/>
              <a:ext cx="9445542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{"title":"Edited", "year":1980, "ISBN":"954X"}</a:t>
              </a: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530046" y="4270386"/>
              <a:ext cx="137662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Body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5339" y="2667000"/>
            <a:ext cx="11238688" cy="1163734"/>
            <a:chOff x="530046" y="3694093"/>
            <a:chExt cx="10822166" cy="1163734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PATCH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1906670" y="3694093"/>
              <a:ext cx="9445542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2"/>
                </a:rPr>
                <a:t>https://testapp-fc138.firebaseio.com/books/7.json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1906670" y="4270386"/>
              <a:ext cx="9445542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{"year":1981, "author":"Author Changed"}</a:t>
              </a:r>
            </a:p>
          </p:txBody>
        </p:sp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530046" y="4270386"/>
              <a:ext cx="137662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Body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5339" y="4095344"/>
            <a:ext cx="11238688" cy="1177467"/>
            <a:chOff x="530046" y="3694092"/>
            <a:chExt cx="10822166" cy="1177467"/>
          </a:xfrm>
        </p:grpSpPr>
        <p:sp>
          <p:nvSpPr>
            <p:cNvPr id="16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PUT</a:t>
              </a:r>
            </a:p>
          </p:txBody>
        </p:sp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1906670" y="3694092"/>
              <a:ext cx="9445542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3"/>
                </a:rPr>
                <a:t>https://testapp-fc138.firebaseio.com/books/7/author.json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1906670" y="4284117"/>
              <a:ext cx="9445542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"New author was assigned"</a:t>
              </a:r>
            </a:p>
          </p:txBody>
        </p:sp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530046" y="4284118"/>
              <a:ext cx="137662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Body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65339" y="5500250"/>
            <a:ext cx="11238688" cy="587442"/>
            <a:chOff x="530046" y="3694092"/>
            <a:chExt cx="10822166" cy="587442"/>
          </a:xfrm>
        </p:grpSpPr>
        <p:sp>
          <p:nvSpPr>
            <p:cNvPr id="21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906670" y="3694092"/>
              <a:ext cx="9445542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3"/>
                </a:rPr>
                <a:t>https://testapp-fc138.firebaseio.com/books/7/author.json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46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Kinvey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Collection-Based Cloud DB (</a:t>
            </a:r>
            <a:r>
              <a:rPr lang="en-US" noProof="1"/>
              <a:t>mBaaS</a:t>
            </a:r>
            <a:r>
              <a:rPr lang="en-US" dirty="0"/>
              <a:t>)</a:t>
            </a:r>
          </a:p>
        </p:txBody>
      </p:sp>
      <p:pic>
        <p:nvPicPr>
          <p:cNvPr id="1026" name="Picture 2" descr="D:\Desktop\kinvey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298" y="2057400"/>
            <a:ext cx="321945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72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797" b="1" u="sng" dirty="0">
                <a:solidFill>
                  <a:schemeClr val="bg1"/>
                </a:solidFill>
              </a:rPr>
              <a:t>sli.do</a:t>
            </a:r>
            <a:br>
              <a:rPr lang="en-US" sz="5998" b="1" dirty="0"/>
            </a:br>
            <a:r>
              <a:rPr lang="en-US" sz="11497" b="1" dirty="0"/>
              <a:t>#JSCORE</a:t>
            </a:r>
            <a:endParaRPr lang="en-US" sz="9597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0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Kinvey is a Mobile Back-End as a Service (</a:t>
            </a:r>
            <a:r>
              <a:rPr lang="en-US" sz="3200" noProof="1"/>
              <a:t>mBaaS</a:t>
            </a:r>
            <a:r>
              <a:rPr lang="en-US" sz="3200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sz="3200" dirty="0"/>
              <a:t>Holds your app / mobile app data in the cloud</a:t>
            </a:r>
          </a:p>
          <a:p>
            <a:pPr lvl="1">
              <a:lnSpc>
                <a:spcPct val="110000"/>
              </a:lnSpc>
            </a:pPr>
            <a:r>
              <a:rPr lang="en-US" sz="3200" dirty="0"/>
              <a:t>Anyone can register and create an app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3200" dirty="0"/>
              <a:t>Kinvey apps hold users and user data</a:t>
            </a:r>
          </a:p>
          <a:p>
            <a:pPr lvl="1">
              <a:lnSpc>
                <a:spcPct val="110000"/>
              </a:lnSpc>
            </a:pPr>
            <a:r>
              <a:rPr lang="en-US" sz="3200" dirty="0"/>
              <a:t>Users (API for creating an account)</a:t>
            </a:r>
          </a:p>
          <a:p>
            <a:pPr lvl="1">
              <a:lnSpc>
                <a:spcPct val="110000"/>
              </a:lnSpc>
            </a:pPr>
            <a:r>
              <a:rPr lang="en-US" sz="3200" dirty="0"/>
              <a:t>Data collections (API for CRUD operations)</a:t>
            </a:r>
          </a:p>
          <a:p>
            <a:pPr lvl="1">
              <a:lnSpc>
                <a:spcPct val="110000"/>
              </a:lnSpc>
            </a:pPr>
            <a:r>
              <a:rPr lang="en-US" sz="3200" dirty="0"/>
              <a:t>Files (upload / download / delete)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</a:t>
            </a:r>
            <a:r>
              <a:rPr lang="en-US" dirty="0"/>
              <a:t> as JS Back-End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 descr="Enterprise Mobile Backend as a Service | Kinvey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880" y="2842260"/>
            <a:ext cx="3580111" cy="117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spinspire.com/sites/spinspire.com/files/field/image/rest_api_256x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473" y="4420516"/>
            <a:ext cx="1914924" cy="19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93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developer account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bg-BG" dirty="0"/>
              <a:t>    </a:t>
            </a:r>
            <a:r>
              <a:rPr lang="en-US" dirty="0"/>
              <a:t>in Kinvey</a:t>
            </a:r>
          </a:p>
          <a:p>
            <a:pPr marL="761946" lvl="1" indent="-457200"/>
            <a:r>
              <a:rPr lang="en-US" dirty="0">
                <a:hlinkClick r:id="rId2"/>
              </a:rPr>
              <a:t>https://console.kinvey.com/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signup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Registration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641" y="1166853"/>
            <a:ext cx="5270500" cy="5575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8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>
                <a:latin typeface="+mj-lt"/>
              </a:rPr>
              <a:t>Create an app backend</a:t>
            </a:r>
            <a:endParaRPr lang="bg-BG" sz="3200" dirty="0">
              <a:latin typeface="+mj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3200" dirty="0">
                <a:latin typeface="+mj-lt"/>
              </a:rPr>
              <a:t> </a:t>
            </a:r>
            <a:r>
              <a:rPr lang="bg-BG" sz="3200" dirty="0">
                <a:latin typeface="+mj-lt"/>
              </a:rPr>
              <a:t>    </a:t>
            </a:r>
            <a:r>
              <a:rPr lang="en-US" sz="3200" dirty="0">
                <a:latin typeface="+mj-lt"/>
              </a:rPr>
              <a:t>(e.g. </a:t>
            </a:r>
            <a:r>
              <a:rPr lang="en-US" sz="3200" b="1" noProof="1">
                <a:solidFill>
                  <a:schemeClr val="bg1"/>
                </a:solidFill>
                <a:latin typeface="+mj-lt"/>
              </a:rPr>
              <a:t>MyTestApp</a:t>
            </a:r>
            <a:r>
              <a:rPr lang="en-US" sz="3200" dirty="0">
                <a:latin typeface="+mj-lt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You get App ID + App secret keys </a:t>
            </a:r>
            <a:br>
              <a:rPr lang="en-US" sz="3200" dirty="0"/>
            </a:br>
            <a:r>
              <a:rPr lang="en-US" sz="3200" dirty="0"/>
              <a:t>(account)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an App Backend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4612" y="1415610"/>
            <a:ext cx="2309425" cy="1285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89612" y="3756536"/>
            <a:ext cx="5906094" cy="2005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Стрелка надолу 5"/>
          <p:cNvSpPr/>
          <p:nvPr/>
        </p:nvSpPr>
        <p:spPr bwMode="auto">
          <a:xfrm>
            <a:off x="8650611" y="2821695"/>
            <a:ext cx="397426" cy="727515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3581015"/>
            <a:ext cx="4083854" cy="30908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47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</a:rPr>
              <a:t>Create a user (e.g.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guest</a:t>
            </a:r>
            <a:r>
              <a:rPr lang="en-US" sz="3200" dirty="0">
                <a:latin typeface="+mj-lt"/>
              </a:rPr>
              <a:t> /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guest</a:t>
            </a:r>
            <a:r>
              <a:rPr lang="en-US" sz="3200" dirty="0">
                <a:latin typeface="+mj-lt"/>
              </a:rPr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a User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6613" y="1963972"/>
            <a:ext cx="2701718" cy="32672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5968769"/>
            <a:ext cx="2701718" cy="666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>
            <a:off x="5180012" y="2514600"/>
            <a:ext cx="6705200" cy="31884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Стрелка надолу 4"/>
          <p:cNvSpPr/>
          <p:nvPr/>
        </p:nvSpPr>
        <p:spPr bwMode="auto">
          <a:xfrm>
            <a:off x="1979612" y="5410200"/>
            <a:ext cx="457200" cy="457200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Стрелка надолу 9"/>
          <p:cNvSpPr/>
          <p:nvPr/>
        </p:nvSpPr>
        <p:spPr bwMode="auto">
          <a:xfrm rot="16200000">
            <a:off x="4265612" y="3880236"/>
            <a:ext cx="457200" cy="457200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533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</a:rPr>
              <a:t>Create a</a:t>
            </a:r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data collection</a:t>
            </a:r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(e.g.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posts</a:t>
            </a:r>
            <a:r>
              <a:rPr lang="en-US" sz="3200" dirty="0">
                <a:latin typeface="+mj-lt"/>
              </a:rPr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a Data Collection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66212" y="1975369"/>
            <a:ext cx="2717621" cy="4305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3" y="1975368"/>
            <a:ext cx="2571750" cy="1171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3213" y="3810000"/>
            <a:ext cx="8229600" cy="24706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94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>
                <a:latin typeface="+mj-lt"/>
              </a:rPr>
              <a:t>Create some data columns for the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posts</a:t>
            </a:r>
            <a:r>
              <a:rPr lang="en-US" sz="3200" dirty="0">
                <a:latin typeface="+mj-lt"/>
              </a:rPr>
              <a:t>, e.g.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title</a:t>
            </a:r>
            <a:r>
              <a:rPr lang="en-US" sz="3200" dirty="0">
                <a:latin typeface="+mj-lt"/>
              </a:rPr>
              <a:t> and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Data Columns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2686050"/>
            <a:ext cx="3105150" cy="2552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2686050"/>
            <a:ext cx="3276600" cy="2552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18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>
                <a:latin typeface="+mj-lt"/>
              </a:rPr>
              <a:t>Create some data rows for the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posts</a:t>
            </a:r>
            <a:r>
              <a:rPr lang="en-US" sz="3200" dirty="0">
                <a:latin typeface="+mj-lt"/>
              </a:rPr>
              <a:t> collection</a:t>
            </a:r>
            <a:endParaRPr lang="en-US" sz="3200" b="1" dirty="0">
              <a:latin typeface="+mj-lt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Data Rows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35" y="2133600"/>
            <a:ext cx="8648700" cy="1231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35" y="3810000"/>
            <a:ext cx="8648700" cy="7570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35" y="4917881"/>
            <a:ext cx="8648700" cy="10516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3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Backend with Postman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34" y="1327275"/>
            <a:ext cx="11372850" cy="4613744"/>
          </a:xfrm>
          <a:prstGeom prst="rect">
            <a:avLst/>
          </a:prstGeom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075612" y="1066800"/>
            <a:ext cx="2895600" cy="1367915"/>
          </a:xfrm>
          <a:prstGeom prst="wedgeRoundRectCallout">
            <a:avLst>
              <a:gd name="adj1" fmla="val -65529"/>
              <a:gd name="adj2" fmla="val 220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Basic authentication</a:t>
            </a:r>
            <a:br>
              <a:rPr lang="en-US" b="1" noProof="1">
                <a:solidFill>
                  <a:srgbClr val="FFFFFF"/>
                </a:solidFill>
              </a:rPr>
            </a:br>
            <a:r>
              <a:rPr lang="en-US" b="1" noProof="1">
                <a:solidFill>
                  <a:srgbClr val="FFFFFF"/>
                </a:solidFill>
              </a:rPr>
              <a:t>user: guest</a:t>
            </a:r>
          </a:p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pass: guest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668" y="5161473"/>
            <a:ext cx="5257800" cy="6463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16005" y="616438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https://judge.softuni.bg/Contests/356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66986" y="3200873"/>
            <a:ext cx="2231288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942012" y="2546475"/>
            <a:ext cx="5848572" cy="634078"/>
          </a:xfrm>
          <a:prstGeom prst="wedgeRoundRectCallout">
            <a:avLst>
              <a:gd name="adj1" fmla="val -59998"/>
              <a:gd name="adj2" fmla="val 5826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https://baas.kinvey.com/appdata/{app_id}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18012" y="1621915"/>
            <a:ext cx="1676400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4418012" y="1977515"/>
            <a:ext cx="1676400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6778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6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</a:rPr>
              <a:t>URL: </a:t>
            </a:r>
            <a:r>
              <a:rPr lang="en-US" sz="3200" b="1" dirty="0">
                <a:latin typeface="+mj-lt"/>
                <a:hlinkClick r:id="rId2"/>
              </a:rPr>
              <a:t>https://baas.kinvey.com/appdata/{app_id}/posts</a:t>
            </a:r>
            <a:r>
              <a:rPr lang="en-US" sz="3200" b="1" dirty="0">
                <a:latin typeface="+mj-lt"/>
              </a:rPr>
              <a:t>  </a:t>
            </a:r>
          </a:p>
          <a:p>
            <a:r>
              <a:rPr lang="en-US" sz="3200" dirty="0">
                <a:latin typeface="+mj-lt"/>
              </a:rPr>
              <a:t>Method: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GET</a:t>
            </a:r>
          </a:p>
          <a:p>
            <a:r>
              <a:rPr lang="en-US" sz="3200" dirty="0">
                <a:latin typeface="+mj-lt"/>
              </a:rPr>
              <a:t>Authentication: Basic</a:t>
            </a:r>
          </a:p>
          <a:p>
            <a:pPr lvl="1"/>
            <a:r>
              <a:rPr lang="en-US" sz="3200" dirty="0">
                <a:latin typeface="+mj-lt"/>
              </a:rPr>
              <a:t>User: guest</a:t>
            </a:r>
          </a:p>
          <a:p>
            <a:pPr lvl="1"/>
            <a:r>
              <a:rPr lang="en-US" sz="3200" dirty="0">
                <a:latin typeface="+mj-lt"/>
              </a:rPr>
              <a:t>Pass: guest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List All Posts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60" y="1981200"/>
            <a:ext cx="4431576" cy="45236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1813" y="5562600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6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latin typeface="+mj-lt"/>
              </a:rPr>
              <a:t>URL: </a:t>
            </a:r>
            <a:r>
              <a:rPr lang="en-US" sz="3200" b="1" dirty="0">
                <a:latin typeface="+mj-lt"/>
                <a:hlinkClick r:id="rId2"/>
              </a:rPr>
              <a:t>https://baas.kinvey.com/appdata/{app_id}/posts</a:t>
            </a:r>
            <a:r>
              <a:rPr lang="en-US" sz="3200" b="1" dirty="0">
                <a:latin typeface="+mj-lt"/>
              </a:rPr>
              <a:t>  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+mj-lt"/>
              </a:rPr>
              <a:t>Method: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POST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+mj-lt"/>
              </a:rPr>
              <a:t>Authentication: Basic</a:t>
            </a:r>
          </a:p>
          <a:p>
            <a:pPr lvl="1">
              <a:lnSpc>
                <a:spcPct val="100000"/>
              </a:lnSpc>
            </a:pPr>
            <a:r>
              <a:rPr lang="en-US" sz="3200" dirty="0">
                <a:latin typeface="+mj-lt"/>
              </a:rPr>
              <a:t>User / pass: guest / guest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+mj-lt"/>
              </a:rPr>
              <a:t>Request body</a:t>
            </a:r>
          </a:p>
          <a:p>
            <a:pPr lvl="1">
              <a:lnSpc>
                <a:spcPct val="100000"/>
              </a:lnSpc>
            </a:pPr>
            <a:r>
              <a:rPr lang="en-US" sz="3200" dirty="0">
                <a:latin typeface="+mj-lt"/>
              </a:rPr>
              <a:t>title: New Title</a:t>
            </a:r>
          </a:p>
          <a:p>
            <a:pPr lvl="1">
              <a:lnSpc>
                <a:spcPct val="100000"/>
              </a:lnSpc>
            </a:pPr>
            <a:r>
              <a:rPr lang="en-US" sz="3200" dirty="0">
                <a:latin typeface="+mj-lt"/>
              </a:rPr>
              <a:t>body: New Post 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Create a New Post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212" y="1943477"/>
            <a:ext cx="4712270" cy="4581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55612" y="5778083"/>
            <a:ext cx="5278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HTTP (</a:t>
            </a:r>
            <a:r>
              <a:rPr lang="en-US" sz="3200" b="1" dirty="0">
                <a:solidFill>
                  <a:schemeClr val="bg1"/>
                </a:solidFill>
              </a:rPr>
              <a:t>H</a:t>
            </a:r>
            <a:r>
              <a:rPr lang="en-US" sz="3200" dirty="0"/>
              <a:t>yper </a:t>
            </a:r>
            <a:r>
              <a:rPr lang="en-US" sz="3200" b="1" dirty="0">
                <a:solidFill>
                  <a:schemeClr val="bg1"/>
                </a:solidFill>
              </a:rPr>
              <a:t>T</a:t>
            </a:r>
            <a:r>
              <a:rPr lang="en-US" sz="3200" dirty="0"/>
              <a:t>ext </a:t>
            </a:r>
            <a:r>
              <a:rPr lang="en-US" sz="3200" b="1" dirty="0">
                <a:solidFill>
                  <a:schemeClr val="bg1"/>
                </a:solidFill>
              </a:rPr>
              <a:t>T</a:t>
            </a:r>
            <a:r>
              <a:rPr lang="en-US" sz="3200" dirty="0"/>
              <a:t>ransfer </a:t>
            </a:r>
            <a:r>
              <a:rPr lang="en-US" sz="3200" b="1" dirty="0">
                <a:solidFill>
                  <a:schemeClr val="bg1"/>
                </a:solidFill>
              </a:rPr>
              <a:t>P</a:t>
            </a:r>
            <a:r>
              <a:rPr lang="en-US" sz="3200" dirty="0"/>
              <a:t>rotocol) 	</a:t>
            </a:r>
          </a:p>
          <a:p>
            <a:pPr lvl="1"/>
            <a:r>
              <a:rPr lang="en-US" sz="3200" dirty="0"/>
              <a:t>Text-based client-server protocol for the Internet</a:t>
            </a:r>
          </a:p>
          <a:p>
            <a:pPr lvl="1"/>
            <a:r>
              <a:rPr lang="en-US" sz="3200" dirty="0"/>
              <a:t>For transferring Web resources (HTML files, images, styles, etc.)</a:t>
            </a:r>
          </a:p>
          <a:p>
            <a:pPr lvl="1"/>
            <a:r>
              <a:rPr lang="en-US" sz="3200" dirty="0"/>
              <a:t>Request-response based</a:t>
            </a:r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Basics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845828" y="3844808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flipH="1" flipV="1">
            <a:off x="3845827" y="562610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804281" y="4133404"/>
            <a:ext cx="246311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HTTP request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612638" y="5540720"/>
            <a:ext cx="2709781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HTTP response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157204" y="4051826"/>
            <a:ext cx="1907248" cy="2348974"/>
            <a:chOff x="8157204" y="3823226"/>
            <a:chExt cx="1907248" cy="2348974"/>
          </a:xfrm>
        </p:grpSpPr>
        <p:sp>
          <p:nvSpPr>
            <p:cNvPr id="12" name="TextBox 11"/>
            <p:cNvSpPr txBox="1"/>
            <p:nvPr/>
          </p:nvSpPr>
          <p:spPr>
            <a:xfrm>
              <a:off x="8219128" y="57105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Server</a:t>
              </a:r>
            </a:p>
          </p:txBody>
        </p:sp>
        <p:pic>
          <p:nvPicPr>
            <p:cNvPr id="14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1785220" y="4079722"/>
            <a:ext cx="2116982" cy="2397278"/>
            <a:chOff x="1785220" y="3851122"/>
            <a:chExt cx="2116982" cy="2397278"/>
          </a:xfrm>
        </p:grpSpPr>
        <p:pic>
          <p:nvPicPr>
            <p:cNvPr id="5126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940700" y="57867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Client</a:t>
              </a:r>
            </a:p>
          </p:txBody>
        </p:sp>
        <p:pic>
          <p:nvPicPr>
            <p:cNvPr id="1026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3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latin typeface="+mj-lt"/>
              </a:rPr>
              <a:t>URL: </a:t>
            </a:r>
            <a:r>
              <a:rPr lang="en-US" sz="3200" b="1" dirty="0">
                <a:latin typeface="+mj-lt"/>
                <a:hlinkClick r:id="rId2"/>
              </a:rPr>
              <a:t>https://baas.kinvey.com/appdata/{app_id}/posts/id</a:t>
            </a:r>
            <a:r>
              <a:rPr lang="en-US" sz="3200" dirty="0">
                <a:latin typeface="+mj-lt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sz="3200" dirty="0">
                <a:latin typeface="+mj-lt"/>
              </a:rPr>
              <a:t>Choose an existing post's ID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+mj-lt"/>
              </a:rPr>
              <a:t>Method: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DELETE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+mj-lt"/>
              </a:rPr>
              <a:t>Authentication:</a:t>
            </a:r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Basic</a:t>
            </a:r>
          </a:p>
          <a:p>
            <a:pPr lvl="1">
              <a:lnSpc>
                <a:spcPct val="100000"/>
              </a:lnSpc>
            </a:pPr>
            <a:r>
              <a:rPr lang="en-US" sz="3200" dirty="0">
                <a:latin typeface="+mj-lt"/>
              </a:rPr>
              <a:t>User / pass:</a:t>
            </a:r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guest / guest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+mj-lt"/>
              </a:rPr>
              <a:t>Body: (empty)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Kinvey and Postman: Delete an Existing Post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34247" y="6156960"/>
            <a:ext cx="9320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https://judge.softuni.bg/Contests/356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012" y="2626609"/>
            <a:ext cx="7058669" cy="331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6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>
                <a:latin typeface="+mj-lt"/>
              </a:rPr>
              <a:t>URL: </a:t>
            </a:r>
            <a:r>
              <a:rPr lang="en-US" sz="3200" b="1" dirty="0">
                <a:latin typeface="+mj-lt"/>
                <a:hlinkClick r:id="rId2"/>
              </a:rPr>
              <a:t>https://baas.kinvey.com/appdata/{app_id}/posts/id</a:t>
            </a:r>
            <a:r>
              <a:rPr lang="en-US" sz="3200" b="1" dirty="0">
                <a:latin typeface="+mj-lt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3200" dirty="0">
                <a:latin typeface="+mj-lt"/>
              </a:rPr>
              <a:t>Choose an existing post's ID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>
                <a:latin typeface="+mj-lt"/>
              </a:rPr>
              <a:t>Method: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PUT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>
                <a:latin typeface="+mj-lt"/>
              </a:rPr>
              <a:t>Authentication: Basic</a:t>
            </a:r>
          </a:p>
          <a:p>
            <a:pPr lvl="1">
              <a:lnSpc>
                <a:spcPct val="100000"/>
              </a:lnSpc>
            </a:pPr>
            <a:r>
              <a:rPr lang="en-US" sz="3200" dirty="0">
                <a:latin typeface="+mj-lt"/>
              </a:rPr>
              <a:t>User / pass: guest / guest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>
                <a:latin typeface="+mj-lt"/>
              </a:rPr>
              <a:t>Body (JSON):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Edit an Existing Post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34247" y="6172200"/>
            <a:ext cx="9320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https://judge.softuni.bg/Contests/356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71182" y="5486400"/>
            <a:ext cx="11049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{"title":"edited title", "body":"edited author", "hidden":true}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613" y="2362200"/>
            <a:ext cx="5830570" cy="277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6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+mj-lt"/>
              </a:rPr>
              <a:t>URL: </a:t>
            </a:r>
            <a:r>
              <a:rPr lang="en-US" sz="3200" b="1" dirty="0">
                <a:solidFill>
                  <a:schemeClr val="bg1"/>
                </a:solidFill>
                <a:latin typeface="+mj-lt"/>
                <a:hlinkClick r:id="rId2"/>
              </a:rPr>
              <a:t>https://baas.kinvey.com/user/{app_id}/login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10000"/>
              </a:lnSpc>
            </a:pPr>
            <a:r>
              <a:rPr lang="en-US" sz="3200" dirty="0">
                <a:latin typeface="+mj-lt"/>
              </a:rPr>
              <a:t>Method: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POST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latin typeface="+mj-lt"/>
              </a:rPr>
              <a:t>Authentication: Basic</a:t>
            </a:r>
          </a:p>
          <a:p>
            <a:pPr lvl="1">
              <a:lnSpc>
                <a:spcPct val="110000"/>
              </a:lnSpc>
            </a:pPr>
            <a:r>
              <a:rPr lang="en-US" sz="3200" dirty="0">
                <a:latin typeface="+mj-lt"/>
              </a:rPr>
              <a:t>User / pass: </a:t>
            </a:r>
            <a:r>
              <a:rPr lang="en-US" sz="3200" b="1" noProof="1">
                <a:solidFill>
                  <a:schemeClr val="bg1"/>
                </a:solidFill>
                <a:latin typeface="+mj-lt"/>
              </a:rPr>
              <a:t>app_id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: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+mj-lt"/>
              </a:rPr>
              <a:t>app_secret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latin typeface="+mj-lt"/>
              </a:rPr>
              <a:t>Body:</a:t>
            </a:r>
          </a:p>
          <a:p>
            <a:pPr>
              <a:lnSpc>
                <a:spcPct val="110000"/>
              </a:lnSpc>
            </a:pPr>
            <a:endParaRPr lang="en-US" sz="3200" dirty="0">
              <a:latin typeface="+mj-lt"/>
            </a:endParaRPr>
          </a:p>
          <a:p>
            <a:pPr>
              <a:lnSpc>
                <a:spcPct val="110000"/>
              </a:lnSpc>
            </a:pPr>
            <a:r>
              <a:rPr lang="en-US" sz="3200" dirty="0">
                <a:latin typeface="+mj-lt"/>
              </a:rPr>
              <a:t>Returns: </a:t>
            </a:r>
            <a:r>
              <a:rPr lang="en-US" sz="3200" b="1" noProof="1">
                <a:solidFill>
                  <a:schemeClr val="bg1"/>
                </a:solidFill>
                <a:latin typeface="+mj-lt"/>
              </a:rPr>
              <a:t>authtoken</a:t>
            </a:r>
            <a:r>
              <a:rPr lang="en-US" sz="3200" dirty="0">
                <a:latin typeface="+mj-lt"/>
              </a:rPr>
              <a:t>, e.g.</a:t>
            </a:r>
            <a:endParaRPr lang="en-US" sz="3200" i="1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Login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34247" y="6191656"/>
            <a:ext cx="9320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https://judge.softuni.bg/Contests/356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799012" y="5445451"/>
            <a:ext cx="628777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"authtoken": "fd6d989d-0930-4c…wI="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546" y="1874156"/>
            <a:ext cx="4381458" cy="2549946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760412" y="4575609"/>
            <a:ext cx="57912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{"username":"…", "password":"…"}</a:t>
            </a:r>
          </a:p>
        </p:txBody>
      </p:sp>
    </p:spTree>
    <p:extLst>
      <p:ext uri="{BB962C8B-B14F-4D97-AF65-F5344CB8AC3E}">
        <p14:creationId xmlns:p14="http://schemas.microsoft.com/office/powerpoint/2010/main" val="231430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>
                <a:latin typeface="+mj-lt"/>
              </a:rPr>
              <a:t>URL: </a:t>
            </a:r>
            <a:r>
              <a:rPr lang="en-US" sz="3200" b="1" dirty="0">
                <a:latin typeface="+mj-lt"/>
                <a:hlinkClick r:id="rId2"/>
              </a:rPr>
              <a:t>https://baas.kinvey.com/user/{app_id}/_logout</a:t>
            </a:r>
            <a:endParaRPr lang="en-US" sz="3200" b="1" dirty="0">
              <a:latin typeface="+mj-lt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>
                <a:latin typeface="+mj-lt"/>
              </a:rPr>
              <a:t>Method: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POST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>
                <a:latin typeface="+mj-lt"/>
              </a:rPr>
              <a:t>Authorization: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+mj-lt"/>
              </a:rPr>
              <a:t>Kinvey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&lt;</a:t>
            </a:r>
            <a:r>
              <a:rPr lang="en-US" sz="3200" b="1" noProof="1">
                <a:solidFill>
                  <a:schemeClr val="bg1"/>
                </a:solidFill>
                <a:latin typeface="+mj-lt"/>
              </a:rPr>
              <a:t>authtoken&gt;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US" sz="3200" dirty="0">
                <a:latin typeface="+mj-lt"/>
              </a:rPr>
              <a:t>Use the token given</a:t>
            </a:r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by the login request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>
                <a:latin typeface="+mj-lt"/>
              </a:rPr>
              <a:t>Returns:</a:t>
            </a:r>
          </a:p>
          <a:p>
            <a:pPr lvl="1">
              <a:lnSpc>
                <a:spcPct val="100000"/>
              </a:lnSpc>
            </a:pPr>
            <a:r>
              <a:rPr lang="en-US" sz="3200" dirty="0">
                <a:latin typeface="+mj-lt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204 No Content</a:t>
            </a:r>
            <a:endParaRPr lang="en-US" sz="3200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Logout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566" y="2251015"/>
            <a:ext cx="6398246" cy="384498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466011" y="4423507"/>
            <a:ext cx="1905001" cy="300893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703651" y="4970576"/>
            <a:ext cx="3438761" cy="901019"/>
          </a:xfrm>
          <a:prstGeom prst="wedgeRoundRectCallout">
            <a:avLst>
              <a:gd name="adj1" fmla="val -822"/>
              <a:gd name="adj2" fmla="val -885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Authorization:</a:t>
            </a:r>
          </a:p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Kinvey &lt;authtoken&gt;</a:t>
            </a:r>
          </a:p>
        </p:txBody>
      </p:sp>
    </p:spTree>
    <p:extLst>
      <p:ext uri="{BB962C8B-B14F-4D97-AF65-F5344CB8AC3E}">
        <p14:creationId xmlns:p14="http://schemas.microsoft.com/office/powerpoint/2010/main" val="132026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  <a:p>
            <a:r>
              <a:rPr lang="en-US" dirty="0"/>
              <a:t>Live Exercises in Class (Lab)</a:t>
            </a:r>
            <a:endParaRPr lang="bg-BG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1607" y="5472909"/>
            <a:ext cx="11885612" cy="499819"/>
          </a:xfrm>
        </p:spPr>
        <p:txBody>
          <a:bodyPr/>
          <a:lstStyle/>
          <a:p>
            <a:endParaRPr lang="bg-BG" dirty="0"/>
          </a:p>
          <a:p>
            <a:r>
              <a:rPr lang="en-US" dirty="0"/>
              <a:t>Practice: Accessing the REST API from GitHub, Firebase, </a:t>
            </a:r>
            <a:r>
              <a:rPr lang="en-US" noProof="1"/>
              <a:t>Kinvey</a:t>
            </a:r>
            <a:endParaRPr lang="bg-B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12" y="152400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5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892" y="1420274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2639" y="3276681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542934" y="1626680"/>
            <a:ext cx="7963886" cy="5243955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bg2"/>
                </a:solidFill>
              </a:rPr>
              <a:t>HTTP is text-based request-response </a:t>
            </a:r>
            <a:endParaRPr lang="bg-BG" sz="32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bg-BG" sz="3200" dirty="0">
                <a:solidFill>
                  <a:schemeClr val="bg2"/>
                </a:solidFill>
              </a:rPr>
              <a:t>     </a:t>
            </a:r>
            <a:r>
              <a:rPr lang="en-US" sz="3200" dirty="0">
                <a:solidFill>
                  <a:schemeClr val="bg2"/>
                </a:solidFill>
              </a:rPr>
              <a:t>protocol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2"/>
                </a:solidFill>
              </a:rPr>
              <a:t>REST uses GET, POST, PUT, PATCH, DELETE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bg2"/>
                </a:solidFill>
              </a:rPr>
              <a:t>RESTful services address resources by URL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2"/>
                </a:solidFill>
              </a:rPr>
              <a:t>Provide CRUD operations over HTTP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bg2"/>
                </a:solidFill>
              </a:rPr>
              <a:t>GitHub API provides access to users, organizations, repos, commits, issues, wikis, gist, </a:t>
            </a:r>
            <a:br>
              <a:rPr lang="en-US" sz="3200" dirty="0">
                <a:solidFill>
                  <a:schemeClr val="bg2"/>
                </a:solidFill>
              </a:rPr>
            </a:br>
            <a:r>
              <a:rPr lang="en-US" sz="3200" dirty="0">
                <a:solidFill>
                  <a:schemeClr val="bg2"/>
                </a:solidFill>
              </a:rPr>
              <a:t>pull requests, …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85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  <a:r>
              <a:rPr lang="bg-BG" dirty="0"/>
              <a:t> (2)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893" y="1420274"/>
            <a:ext cx="8493320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2639" y="3276681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542934" y="1626680"/>
            <a:ext cx="7608878" cy="5243955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bg2"/>
                </a:solidFill>
              </a:rPr>
              <a:t>Firebase is JSON-based cloud database </a:t>
            </a:r>
            <a:endParaRPr lang="bg-BG" sz="32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bg-BG" sz="3200" dirty="0">
                <a:solidFill>
                  <a:schemeClr val="bg2"/>
                </a:solidFill>
              </a:rPr>
              <a:t>     </a:t>
            </a:r>
            <a:r>
              <a:rPr lang="en-US" sz="3200" dirty="0">
                <a:solidFill>
                  <a:schemeClr val="bg2"/>
                </a:solidFill>
              </a:rPr>
              <a:t>(</a:t>
            </a:r>
            <a:r>
              <a:rPr lang="en-US" sz="3200" noProof="1">
                <a:solidFill>
                  <a:schemeClr val="bg2"/>
                </a:solidFill>
              </a:rPr>
              <a:t>mBaaS</a:t>
            </a:r>
            <a:r>
              <a:rPr lang="en-US" sz="3200" dirty="0">
                <a:solidFill>
                  <a:schemeClr val="bg2"/>
                </a:solidFill>
              </a:rPr>
              <a:t>) with REST API</a:t>
            </a:r>
          </a:p>
          <a:p>
            <a:pPr>
              <a:lnSpc>
                <a:spcPct val="100000"/>
              </a:lnSpc>
            </a:pPr>
            <a:r>
              <a:rPr lang="en-US" sz="3200" noProof="1">
                <a:solidFill>
                  <a:schemeClr val="bg2"/>
                </a:solidFill>
              </a:rPr>
              <a:t>Kinvey</a:t>
            </a:r>
            <a:r>
              <a:rPr lang="en-US" sz="3200" dirty="0">
                <a:solidFill>
                  <a:schemeClr val="bg2"/>
                </a:solidFill>
              </a:rPr>
              <a:t> is collection-based could database (</a:t>
            </a:r>
            <a:r>
              <a:rPr lang="en-US" sz="3200" noProof="1">
                <a:solidFill>
                  <a:schemeClr val="bg2"/>
                </a:solidFill>
              </a:rPr>
              <a:t>mBaaS</a:t>
            </a:r>
            <a:r>
              <a:rPr lang="en-US" sz="32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9841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hlinkClick r:id="rId3"/>
              </a:rPr>
              <a:t>https://softuni.bg/trainings/2082/js-applications-november-2018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49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190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5799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2799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5799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1566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186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5799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849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5799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361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284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772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5799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1295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29420" y="2067924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18809" y="4064376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8"/>
          <a:stretch/>
        </p:blipFill>
        <p:spPr>
          <a:xfrm>
            <a:off x="6424527" y="2067924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59194" y="2067924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29421" y="4064376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9603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0476059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GB" sz="2400" b="1" dirty="0">
                <a:solidFill>
                  <a:schemeClr val="bg1"/>
                </a:solidFill>
              </a:rPr>
              <a:t>HTTP</a:t>
            </a:r>
            <a:r>
              <a:rPr lang="en-GB" sz="2400" dirty="0"/>
              <a:t> defines </a:t>
            </a:r>
            <a:r>
              <a:rPr lang="en-GB" sz="2400" b="1" dirty="0">
                <a:solidFill>
                  <a:schemeClr val="bg1"/>
                </a:solidFill>
              </a:rPr>
              <a:t>methods</a:t>
            </a:r>
            <a:r>
              <a:rPr lang="en-GB" sz="2400" dirty="0"/>
              <a:t> to indicate the desired action to be performed on the identified resource</a:t>
            </a: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551687"/>
              </p:ext>
            </p:extLst>
          </p:nvPr>
        </p:nvGraphicFramePr>
        <p:xfrm>
          <a:off x="1903412" y="2073082"/>
          <a:ext cx="8382000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r>
                        <a:rPr lang="en-GB" sz="3200" dirty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Retrieve / load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Create / store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Update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Delete (remove)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PATCH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Update resource partially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Retrieve the resource's</a:t>
                      </a:r>
                      <a:r>
                        <a:rPr lang="en-GB" sz="2800" baseline="0" dirty="0">
                          <a:solidFill>
                            <a:schemeClr val="tx1"/>
                          </a:solidFill>
                        </a:rPr>
                        <a:t> headers</a:t>
                      </a:r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0772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Returns the HTTP methods that the server supports for the specified URL</a:t>
                      </a:r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455340"/>
                  </a:ext>
                </a:extLst>
              </a:tr>
            </a:tbl>
          </a:graphicData>
        </a:graphic>
      </p:graphicFrame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774" y="3716297"/>
            <a:ext cx="414564" cy="4145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635" y="2667000"/>
            <a:ext cx="402371" cy="41456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212" y="5309391"/>
            <a:ext cx="414564" cy="323116"/>
          </a:xfrm>
          <a:prstGeom prst="rect">
            <a:avLst/>
          </a:prstGeom>
        </p:spPr>
      </p:pic>
      <p:pic>
        <p:nvPicPr>
          <p:cNvPr id="2048" name="Picture 20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822" y="3172937"/>
            <a:ext cx="408467" cy="408467"/>
          </a:xfrm>
          <a:prstGeom prst="rect">
            <a:avLst/>
          </a:prstGeom>
        </p:spPr>
      </p:pic>
      <p:pic>
        <p:nvPicPr>
          <p:cNvPr id="2049" name="Picture 20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9774" y="4235593"/>
            <a:ext cx="377985" cy="377985"/>
          </a:xfrm>
          <a:prstGeom prst="rect">
            <a:avLst/>
          </a:prstGeom>
        </p:spPr>
      </p:pic>
      <p:pic>
        <p:nvPicPr>
          <p:cNvPr id="2051" name="Picture 20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7308" y="4750206"/>
            <a:ext cx="402371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3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40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749696" y="1261952"/>
            <a:ext cx="10689432" cy="50937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/users/testnakov/repos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Host: api.github.com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Accept-Language: en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User-Agent: Mozilla/5.0 (Windows NT 10.0; WOW64) AppleWebKit/537.36 (KHTML, like Gecko) Chrome/54.0.2840.71 Safari/537.36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932268" y="5867400"/>
            <a:ext cx="10363200" cy="7620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932268" y="1647090"/>
            <a:ext cx="10363200" cy="141622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GET Request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840719" y="2437075"/>
            <a:ext cx="2507386" cy="645268"/>
          </a:xfrm>
          <a:prstGeom prst="wedgeRoundRectCallout">
            <a:avLst>
              <a:gd name="adj1" fmla="val -74158"/>
              <a:gd name="adj2" fmla="val 522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1"/>
                </a:solidFill>
              </a:rPr>
              <a:t>HTTP </a:t>
            </a:r>
            <a:r>
              <a:rPr lang="en-US" b="1" noProof="1">
                <a:solidFill>
                  <a:schemeClr val="bg2"/>
                </a:solidFill>
              </a:rPr>
              <a:t>headers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618412" y="1108376"/>
            <a:ext cx="2991398" cy="680336"/>
          </a:xfrm>
          <a:prstGeom prst="wedgeRoundRectCallout">
            <a:avLst>
              <a:gd name="adj1" fmla="val -73391"/>
              <a:gd name="adj2" fmla="val 164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1"/>
                </a:solidFill>
              </a:rPr>
              <a:t>HTTP</a:t>
            </a:r>
            <a:r>
              <a:rPr lang="en-US" b="1" noProof="1">
                <a:solidFill>
                  <a:srgbClr val="FFFFFF"/>
                </a:solidFill>
              </a:rPr>
              <a:t> request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625887" y="5741519"/>
            <a:ext cx="2632507" cy="1017693"/>
          </a:xfrm>
          <a:prstGeom prst="wedgeRoundRectCallout">
            <a:avLst>
              <a:gd name="adj1" fmla="val -83343"/>
              <a:gd name="adj2" fmla="val -169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2"/>
                </a:solidFill>
              </a:rPr>
              <a:t>The request </a:t>
            </a:r>
            <a:r>
              <a:rPr lang="en-US" b="1" noProof="1">
                <a:solidFill>
                  <a:schemeClr val="bg1"/>
                </a:solidFill>
              </a:rPr>
              <a:t>body </a:t>
            </a:r>
            <a:r>
              <a:rPr lang="en-US" b="1" noProof="1">
                <a:solidFill>
                  <a:schemeClr val="bg2"/>
                </a:solidFill>
              </a:rPr>
              <a:t>is empty</a:t>
            </a:r>
          </a:p>
        </p:txBody>
      </p:sp>
    </p:spTree>
    <p:extLst>
      <p:ext uri="{BB962C8B-B14F-4D97-AF65-F5344CB8AC3E}">
        <p14:creationId xmlns:p14="http://schemas.microsoft.com/office/powerpoint/2010/main" val="154977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POST Request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595302" y="1166077"/>
            <a:ext cx="10947176" cy="544024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POST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/repos/testnakov/test-nakov-repo/issues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Host: api.github.com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Accept-Language: en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User-Agent: Mozilla/4.0</a:t>
            </a:r>
            <a:r>
              <a:rPr lang="bg-BG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(compatible;MSIE 6.0; Windows NT 5.0)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{"title":"Found a bug",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"body":"I'm having a problem with this.",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"labels":["bug","minor"]}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216981" y="1639870"/>
            <a:ext cx="3098861" cy="641387"/>
          </a:xfrm>
          <a:prstGeom prst="wedgeRoundRectCallout">
            <a:avLst>
              <a:gd name="adj1" fmla="val -64656"/>
              <a:gd name="adj2" fmla="val -597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1"/>
                </a:solidFill>
              </a:rPr>
              <a:t>HTTP </a:t>
            </a:r>
            <a:r>
              <a:rPr lang="en-US" b="1" noProof="1">
                <a:solidFill>
                  <a:schemeClr val="bg2"/>
                </a:solidFill>
              </a:rPr>
              <a:t>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646612" y="1960563"/>
            <a:ext cx="2507386" cy="647986"/>
          </a:xfrm>
          <a:prstGeom prst="wedgeRoundRectCallout">
            <a:avLst>
              <a:gd name="adj1" fmla="val -66406"/>
              <a:gd name="adj2" fmla="val 487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1"/>
                </a:solidFill>
              </a:rPr>
              <a:t>HTTP </a:t>
            </a:r>
            <a:r>
              <a:rPr lang="en-US" b="1" noProof="1">
                <a:solidFill>
                  <a:schemeClr val="bg2"/>
                </a:solidFill>
              </a:rPr>
              <a:t>headers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753604" y="1524000"/>
            <a:ext cx="10674808" cy="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3604" y="4446161"/>
            <a:ext cx="10674808" cy="7620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638078" y="4025004"/>
            <a:ext cx="3914625" cy="994713"/>
          </a:xfrm>
          <a:prstGeom prst="wedgeRoundRectCallout">
            <a:avLst>
              <a:gd name="adj1" fmla="val -66833"/>
              <a:gd name="adj2" fmla="val 441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2"/>
                </a:solidFill>
              </a:rPr>
              <a:t>The request </a:t>
            </a:r>
            <a:r>
              <a:rPr lang="en-US" b="1" noProof="1">
                <a:solidFill>
                  <a:schemeClr val="bg1"/>
                </a:solidFill>
              </a:rPr>
              <a:t>body </a:t>
            </a:r>
            <a:r>
              <a:rPr lang="en-US" b="1" noProof="1">
                <a:solidFill>
                  <a:schemeClr val="bg2"/>
                </a:solidFill>
              </a:rPr>
              <a:t>holds  the submitted data</a:t>
            </a:r>
          </a:p>
        </p:txBody>
      </p:sp>
    </p:spTree>
    <p:extLst>
      <p:ext uri="{BB962C8B-B14F-4D97-AF65-F5344CB8AC3E}">
        <p14:creationId xmlns:p14="http://schemas.microsoft.com/office/powerpoint/2010/main" val="37698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54094" y="1258545"/>
            <a:ext cx="10253664" cy="5413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OK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Date: Fri, 1</a:t>
            </a:r>
            <a:r>
              <a:rPr lang="bg-BG" b="1" noProof="1">
                <a:latin typeface="Consolas" pitchFamily="49" charset="0"/>
                <a:cs typeface="Consolas" pitchFamily="49" charset="0"/>
              </a:rPr>
              <a:t>1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 Nov 2016 16:09:18 GMT+2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&lt;head&gt;&lt;title&gt;Test&lt;/title&gt;&lt;/head&gt;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&lt;body&gt;Test HTML page.&lt;/body&gt;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266355" y="1135250"/>
            <a:ext cx="4228119" cy="634078"/>
          </a:xfrm>
          <a:prstGeom prst="wedgeRoundRectCallout">
            <a:avLst>
              <a:gd name="adj1" fmla="val -68054"/>
              <a:gd name="adj2" fmla="val 850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2"/>
                </a:solidFill>
              </a:rPr>
              <a:t>HTTP response status </a:t>
            </a:r>
            <a:r>
              <a:rPr lang="en-US" b="1" noProof="1">
                <a:solidFill>
                  <a:schemeClr val="bg1"/>
                </a:solidFill>
              </a:rPr>
              <a:t>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056592" y="2873057"/>
            <a:ext cx="2647646" cy="1040915"/>
          </a:xfrm>
          <a:prstGeom prst="wedgeRoundRectCallout">
            <a:avLst>
              <a:gd name="adj1" fmla="val -70858"/>
              <a:gd name="adj2" fmla="val -325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2"/>
                </a:solidFill>
              </a:rPr>
              <a:t>HTTP response </a:t>
            </a:r>
            <a:r>
              <a:rPr lang="en-US" b="1" noProof="1">
                <a:solidFill>
                  <a:schemeClr val="bg1"/>
                </a:solidFill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693631" y="5017367"/>
            <a:ext cx="2667000" cy="1036836"/>
          </a:xfrm>
          <a:prstGeom prst="wedgeRoundRectCallout">
            <a:avLst>
              <a:gd name="adj1" fmla="val -76054"/>
              <a:gd name="adj2" fmla="val 245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2"/>
                </a:solidFill>
              </a:rPr>
              <a:t>HTTP response </a:t>
            </a:r>
            <a:r>
              <a:rPr lang="en-US" b="1" noProof="1">
                <a:solidFill>
                  <a:schemeClr val="bg1"/>
                </a:solidFill>
              </a:rPr>
              <a:t>body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1114441" y="1672454"/>
            <a:ext cx="9932970" cy="1888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14441" y="4572000"/>
            <a:ext cx="9932971" cy="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37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Status Codes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315897"/>
              </p:ext>
            </p:extLst>
          </p:nvPr>
        </p:nvGraphicFramePr>
        <p:xfrm>
          <a:off x="645300" y="1160832"/>
          <a:ext cx="10906444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7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0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8024">
                  <a:extLst>
                    <a:ext uri="{9D8B030D-6E8A-4147-A177-3AD203B41FA5}">
                      <a16:colId xmlns:a16="http://schemas.microsoft.com/office/drawing/2014/main" val="271118907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en-GB" sz="3000" dirty="0">
                          <a:solidFill>
                            <a:schemeClr val="tx1"/>
                          </a:solidFill>
                          <a:effectLst/>
                        </a:rPr>
                        <a:t>Status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dirty="0">
                          <a:solidFill>
                            <a:schemeClr val="tx1"/>
                          </a:solidFill>
                          <a:effectLst/>
                        </a:rPr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Successfully</a:t>
                      </a:r>
                      <a:r>
                        <a:rPr lang="en-GB" sz="2800" baseline="0" dirty="0">
                          <a:solidFill>
                            <a:schemeClr val="tx1"/>
                          </a:solidFill>
                        </a:rPr>
                        <a:t> retrieved resource</a:t>
                      </a:r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Created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A new resource was created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No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Request</a:t>
                      </a:r>
                      <a:r>
                        <a:rPr lang="en-GB" sz="2800" baseline="0" dirty="0">
                          <a:solidFill>
                            <a:schemeClr val="tx1"/>
                          </a:solidFill>
                        </a:rPr>
                        <a:t> has nothing to return</a:t>
                      </a:r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79766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301 </a:t>
                      </a:r>
                      <a:r>
                        <a:rPr lang="en-GB" sz="2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 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Moved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Moved to another location (redirect)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Bad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Invalid request / syntax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401 </a:t>
                      </a:r>
                      <a:r>
                        <a:rPr lang="en-GB" sz="2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 403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Unauthorized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GB" sz="2800" baseline="0" dirty="0">
                          <a:solidFill>
                            <a:schemeClr val="tx1"/>
                          </a:solidFill>
                        </a:rPr>
                        <a:t>uthentication failed / Access denied</a:t>
                      </a:r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Not Found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Invalid resource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0772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Conflict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Conflict was detected, e.g. duplicated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24909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500 </a:t>
                      </a:r>
                      <a:r>
                        <a:rPr lang="en-GB" sz="2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 503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Server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Internal server</a:t>
                      </a:r>
                      <a:r>
                        <a:rPr lang="en-GB" sz="2800" baseline="0" dirty="0">
                          <a:solidFill>
                            <a:schemeClr val="tx1"/>
                          </a:solidFill>
                        </a:rPr>
                        <a:t> error / Service unavailable</a:t>
                      </a:r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844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56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PresentationTemplate (5)</Template>
  <TotalTime>4457</TotalTime>
  <Words>2208</Words>
  <Application>Microsoft Office PowerPoint</Application>
  <PresentationFormat>Custom</PresentationFormat>
  <Paragraphs>433</Paragraphs>
  <Slides>51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Rest Services</vt:lpstr>
      <vt:lpstr>Table of Contents</vt:lpstr>
      <vt:lpstr>Have a Question?</vt:lpstr>
      <vt:lpstr>HTTP Basics</vt:lpstr>
      <vt:lpstr>HTTP Request Methods</vt:lpstr>
      <vt:lpstr>HTTP GET Request – Example</vt:lpstr>
      <vt:lpstr>HTTP POST Request – Example</vt:lpstr>
      <vt:lpstr>HTTP Response – Example</vt:lpstr>
      <vt:lpstr>HTTP Response Status Codes</vt:lpstr>
      <vt:lpstr>Content-Type and Disposition</vt:lpstr>
      <vt:lpstr>PowerPoint Presentation</vt:lpstr>
      <vt:lpstr>Chrome Developer Tools</vt:lpstr>
      <vt:lpstr>Fiddler</vt:lpstr>
      <vt:lpstr>HTTP Tools for Developers</vt:lpstr>
      <vt:lpstr>REST and RESTful Services</vt:lpstr>
      <vt:lpstr>REST Architectural constraints</vt:lpstr>
      <vt:lpstr>REST and RESTful Services – Example</vt:lpstr>
      <vt:lpstr>PowerPoint Presentation</vt:lpstr>
      <vt:lpstr>GitHub API</vt:lpstr>
      <vt:lpstr>GitHub API (2)</vt:lpstr>
      <vt:lpstr>Submitting Problems to the Judge</vt:lpstr>
      <vt:lpstr>PowerPoint Presentation</vt:lpstr>
      <vt:lpstr>Firebase</vt:lpstr>
      <vt:lpstr>Firebase – Put Some Data in the DB</vt:lpstr>
      <vt:lpstr>Firebase REST API</vt:lpstr>
      <vt:lpstr>Accessing Firebase REST API with Postman</vt:lpstr>
      <vt:lpstr>Firebase REST API – CRUD Operations</vt:lpstr>
      <vt:lpstr>Firebase REST API – CRUD Operations (2)</vt:lpstr>
      <vt:lpstr>PowerPoint Presentation</vt:lpstr>
      <vt:lpstr>Kinvey as JS Back-End</vt:lpstr>
      <vt:lpstr>Kinvey: Registration</vt:lpstr>
      <vt:lpstr>Kinvey: Create an App Backend</vt:lpstr>
      <vt:lpstr>Kinvey: Create a User</vt:lpstr>
      <vt:lpstr>Kinvey: Create a Data Collection</vt:lpstr>
      <vt:lpstr>Kinvey: Create Data Columns</vt:lpstr>
      <vt:lpstr>Kinvey: Create Data Rows</vt:lpstr>
      <vt:lpstr>Test Your Backend with Postman</vt:lpstr>
      <vt:lpstr>Kinvey and Postman: List All Posts</vt:lpstr>
      <vt:lpstr>Kinvey and Postman: Create a New Post</vt:lpstr>
      <vt:lpstr>Kinvey and Postman: Delete an Existing Post</vt:lpstr>
      <vt:lpstr>Kinvey and Postman: Edit an Existing Post</vt:lpstr>
      <vt:lpstr>Kinvey and Postman: Login</vt:lpstr>
      <vt:lpstr>Kinvey and Postman: Logout</vt:lpstr>
      <vt:lpstr>PowerPoint Presentation</vt:lpstr>
      <vt:lpstr>Summary</vt:lpstr>
      <vt:lpstr>Summary (2)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and REST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Стамо Петков</cp:lastModifiedBy>
  <cp:revision>160</cp:revision>
  <dcterms:created xsi:type="dcterms:W3CDTF">2014-01-02T17:00:34Z</dcterms:created>
  <dcterms:modified xsi:type="dcterms:W3CDTF">2018-11-19T16:48:49Z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